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77" r:id="rId3"/>
    <p:sldId id="265" r:id="rId4"/>
    <p:sldId id="276" r:id="rId5"/>
    <p:sldId id="278" r:id="rId6"/>
    <p:sldId id="281" r:id="rId7"/>
    <p:sldId id="280" r:id="rId8"/>
    <p:sldId id="282" r:id="rId9"/>
    <p:sldId id="279" r:id="rId10"/>
    <p:sldId id="283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57882" autoAdjust="0"/>
  </p:normalViewPr>
  <p:slideViewPr>
    <p:cSldViewPr>
      <p:cViewPr>
        <p:scale>
          <a:sx n="100" d="100"/>
          <a:sy n="100" d="100"/>
        </p:scale>
        <p:origin x="-1070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6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0D49-4B71-4E82-89FE-3773915A85D1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90EF-FB85-42E8-8BE7-82822CFD4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5831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1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17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A90EF-FB85-42E8-8BE7-82822CFD44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716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6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2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5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48125"/>
            <a:ext cx="70104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219325"/>
            <a:ext cx="6934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2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098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09800"/>
            <a:ext cx="3962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8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197438"/>
            <a:ext cx="3451927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959438"/>
            <a:ext cx="3429000" cy="2907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2197438"/>
            <a:ext cx="3355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971800"/>
            <a:ext cx="3355975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3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6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55837"/>
            <a:ext cx="5111750" cy="353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5837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5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09800"/>
            <a:ext cx="5486400" cy="2974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1200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9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5579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209800"/>
            <a:ext cx="7162800" cy="4038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0" y="63246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3B2977-B28A-4E34-83A7-C212B1FF43A2}" type="datetimeFigureOut">
              <a:rPr lang="en-US" smtClean="0">
                <a:solidFill>
                  <a:prstClr val="white"/>
                </a:solidFill>
              </a:rPr>
              <a:pPr/>
              <a:t>9/2/2016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32460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4C510D-D580-43A2-9ABD-5D3EEA2F3D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9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>
                <a:solidFill>
                  <a:schemeClr val="tx1"/>
                </a:solidFill>
              </a:rPr>
              <a:t>PoDI</a:t>
            </a:r>
            <a:r>
              <a:rPr lang="en-US" sz="6600" dirty="0" smtClean="0">
                <a:solidFill>
                  <a:schemeClr val="tx1"/>
                </a:solidFill>
              </a:rPr>
              <a:t> Selection Process</a:t>
            </a:r>
          </a:p>
          <a:p>
            <a:pPr marL="0" indent="0" algn="ctr">
              <a:buNone/>
            </a:pPr>
            <a:r>
              <a:rPr lang="en-US" sz="4300" dirty="0">
                <a:solidFill>
                  <a:schemeClr val="tx1"/>
                </a:solidFill>
              </a:rPr>
              <a:t>Duane Thomas</a:t>
            </a:r>
          </a:p>
          <a:p>
            <a:pPr marL="0" indent="0" algn="ctr">
              <a:buNone/>
            </a:pPr>
            <a:r>
              <a:rPr lang="en-US" sz="4300" dirty="0" smtClean="0">
                <a:solidFill>
                  <a:schemeClr val="tx1"/>
                </a:solidFill>
              </a:rPr>
              <a:t>September 6, 2016</a:t>
            </a:r>
            <a:endParaRPr lang="en-US" sz="43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762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Highway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057400"/>
            <a:ext cx="7162800" cy="40386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u="sng" dirty="0" smtClean="0">
                <a:solidFill>
                  <a:schemeClr val="tx1"/>
                </a:solidFill>
              </a:rPr>
              <a:t>Next Steps: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Division Project Selection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KYTC Input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Final List 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Implementation Plans</a:t>
            </a:r>
            <a:endParaRPr lang="en-US" sz="43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762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PoDI</a:t>
            </a:r>
            <a:r>
              <a:rPr lang="en-US" dirty="0" smtClean="0"/>
              <a:t> Selection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tx1"/>
                </a:solidFill>
              </a:rPr>
              <a:t>P</a:t>
            </a:r>
            <a:r>
              <a:rPr lang="en-US" sz="4400" dirty="0" smtClean="0">
                <a:solidFill>
                  <a:schemeClr val="tx1"/>
                </a:solidFill>
              </a:rPr>
              <a:t>rojects </a:t>
            </a:r>
            <a:r>
              <a:rPr lang="en-US" sz="4400" b="1" u="sng" dirty="0" smtClean="0">
                <a:solidFill>
                  <a:schemeClr val="tx1"/>
                </a:solidFill>
              </a:rPr>
              <a:t>o</a:t>
            </a:r>
            <a:r>
              <a:rPr lang="en-US" sz="4400" dirty="0" smtClean="0">
                <a:solidFill>
                  <a:schemeClr val="tx1"/>
                </a:solidFill>
              </a:rPr>
              <a:t>f </a:t>
            </a:r>
            <a:r>
              <a:rPr lang="en-US" sz="4400" b="1" u="sng" dirty="0" smtClean="0">
                <a:solidFill>
                  <a:schemeClr val="tx1"/>
                </a:solidFill>
              </a:rPr>
              <a:t>D</a:t>
            </a:r>
            <a:r>
              <a:rPr lang="en-US" sz="4400" dirty="0" smtClean="0">
                <a:solidFill>
                  <a:schemeClr val="tx1"/>
                </a:solidFill>
              </a:rPr>
              <a:t>ivision </a:t>
            </a:r>
            <a:r>
              <a:rPr lang="en-US" sz="4400" b="1" u="sng" dirty="0" smtClean="0">
                <a:solidFill>
                  <a:schemeClr val="tx1"/>
                </a:solidFill>
              </a:rPr>
              <a:t>I</a:t>
            </a:r>
            <a:r>
              <a:rPr lang="en-US" sz="4400" dirty="0" smtClean="0">
                <a:solidFill>
                  <a:schemeClr val="tx1"/>
                </a:solidFill>
              </a:rPr>
              <a:t>nterest</a:t>
            </a:r>
          </a:p>
          <a:p>
            <a:pPr marL="0" indent="0" algn="ctr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6600" dirty="0" err="1" smtClean="0">
                <a:solidFill>
                  <a:schemeClr val="tx1"/>
                </a:solidFill>
              </a:rPr>
              <a:t>PoDI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2971800"/>
            <a:ext cx="1981200" cy="1219200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33800" y="2978727"/>
            <a:ext cx="838200" cy="1219200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19600" y="2978727"/>
            <a:ext cx="533400" cy="1059873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62600" y="2978727"/>
            <a:ext cx="685800" cy="1059873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057400"/>
            <a:ext cx="7410457" cy="3505200"/>
          </a:xfr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0"/>
            <a:ext cx="7141221" cy="1143000"/>
          </a:xfrm>
        </p:spPr>
        <p:txBody>
          <a:bodyPr/>
          <a:lstStyle/>
          <a:p>
            <a:r>
              <a:rPr lang="en-US" dirty="0" smtClean="0"/>
              <a:t>Stewardship and Oversight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52254" y="2667000"/>
            <a:ext cx="4710545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Stewardship and Oversight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1" y="3886200"/>
            <a:ext cx="2355272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Approval Actions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031432"/>
            <a:ext cx="748145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5499" y="3886200"/>
            <a:ext cx="1898072" cy="15696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PoDI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1299" y="4800600"/>
            <a:ext cx="1142999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7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6282"/>
            <a:ext cx="7620000" cy="4631765"/>
          </a:xfrm>
          <a:ln w="25400">
            <a:solidFill>
              <a:schemeClr val="dk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PoDI</a:t>
            </a:r>
            <a:r>
              <a:rPr lang="en-US" dirty="0" smtClean="0"/>
              <a:t> </a:t>
            </a:r>
            <a:r>
              <a:rPr lang="en-US" dirty="0" smtClean="0"/>
              <a:t>Projects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u="sng" dirty="0" smtClean="0">
                <a:solidFill>
                  <a:schemeClr val="tx1"/>
                </a:solidFill>
              </a:rPr>
              <a:t>Timing: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6-Year Plan Cycle</a:t>
            </a:r>
            <a:endParaRPr lang="en-US" sz="4300" dirty="0">
              <a:solidFill>
                <a:schemeClr val="tx1"/>
              </a:solidFill>
            </a:endParaRPr>
          </a:p>
          <a:p>
            <a:r>
              <a:rPr lang="en-US" sz="4300" dirty="0" smtClean="0">
                <a:solidFill>
                  <a:schemeClr val="tx1"/>
                </a:solidFill>
              </a:rPr>
              <a:t>Major Updates in Budget Year</a:t>
            </a:r>
            <a:endParaRPr lang="en-US" sz="4300" dirty="0" smtClean="0">
              <a:solidFill>
                <a:schemeClr val="tx1"/>
              </a:solidFill>
            </a:endParaRPr>
          </a:p>
          <a:p>
            <a:r>
              <a:rPr lang="en-US" sz="4300" dirty="0" smtClean="0">
                <a:solidFill>
                  <a:schemeClr val="tx1"/>
                </a:solidFill>
              </a:rPr>
              <a:t>Minor Updates in off-year</a:t>
            </a:r>
          </a:p>
          <a:p>
            <a:pPr marL="0" indent="0">
              <a:buNone/>
            </a:pPr>
            <a:endParaRPr lang="en-US" sz="43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762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PoDI</a:t>
            </a:r>
            <a:r>
              <a:rPr lang="en-US" dirty="0" smtClean="0"/>
              <a:t> Selection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u="sng" dirty="0" err="1" smtClean="0">
                <a:solidFill>
                  <a:schemeClr val="tx1"/>
                </a:solidFill>
              </a:rPr>
              <a:t>PoDI</a:t>
            </a:r>
            <a:r>
              <a:rPr lang="en-US" sz="4300" b="1" u="sng" dirty="0" smtClean="0">
                <a:solidFill>
                  <a:schemeClr val="tx1"/>
                </a:solidFill>
              </a:rPr>
              <a:t> Project Selection: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Mandatory</a:t>
            </a:r>
          </a:p>
          <a:p>
            <a:pPr lvl="1"/>
            <a:r>
              <a:rPr lang="en-US" sz="3900" dirty="0" smtClean="0">
                <a:solidFill>
                  <a:schemeClr val="tx1"/>
                </a:solidFill>
              </a:rPr>
              <a:t>Major Projects</a:t>
            </a:r>
          </a:p>
          <a:p>
            <a:pPr lvl="1"/>
            <a:r>
              <a:rPr lang="en-US" sz="3900" dirty="0" smtClean="0">
                <a:solidFill>
                  <a:schemeClr val="tx1"/>
                </a:solidFill>
              </a:rPr>
              <a:t>EIS</a:t>
            </a:r>
            <a:endParaRPr lang="en-US" sz="3900" dirty="0" smtClean="0">
              <a:solidFill>
                <a:schemeClr val="tx1"/>
              </a:solidFill>
            </a:endParaRPr>
          </a:p>
          <a:p>
            <a:pPr lvl="1"/>
            <a:r>
              <a:rPr lang="en-US" sz="3900" dirty="0" smtClean="0">
                <a:solidFill>
                  <a:schemeClr val="tx1"/>
                </a:solidFill>
              </a:rPr>
              <a:t>TIGER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Risk Based </a:t>
            </a:r>
            <a:endParaRPr lang="en-US" sz="43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762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PoDI</a:t>
            </a:r>
            <a:r>
              <a:rPr lang="en-US" dirty="0" smtClean="0"/>
              <a:t> Selection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300" b="1" u="sng" dirty="0" smtClean="0">
                <a:solidFill>
                  <a:schemeClr val="tx1"/>
                </a:solidFill>
              </a:rPr>
              <a:t>Risk Assessment: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FHWA Risks vs Project Risks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Project Phase (NEPA, Design, Construction)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Project Activity (FY 2017 and 2018)</a:t>
            </a:r>
            <a:endParaRPr lang="en-US" sz="43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762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PoDI</a:t>
            </a:r>
            <a:r>
              <a:rPr lang="en-US" dirty="0" smtClean="0"/>
              <a:t> Selection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PoDI</a:t>
            </a:r>
            <a:r>
              <a:rPr lang="en-US" dirty="0"/>
              <a:t> Selection Process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" y="1676400"/>
            <a:ext cx="892212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057400"/>
            <a:ext cx="7162800" cy="4038600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u="sng" dirty="0" smtClean="0">
                <a:solidFill>
                  <a:schemeClr val="tx1"/>
                </a:solidFill>
              </a:rPr>
              <a:t>Selection Process Changes: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KYTC Input</a:t>
            </a:r>
            <a:endParaRPr lang="en-US" sz="4300" dirty="0" smtClean="0">
              <a:solidFill>
                <a:schemeClr val="tx1"/>
              </a:solidFill>
            </a:endParaRPr>
          </a:p>
          <a:p>
            <a:r>
              <a:rPr lang="en-US" sz="4300" dirty="0" smtClean="0">
                <a:solidFill>
                  <a:schemeClr val="tx1"/>
                </a:solidFill>
              </a:rPr>
              <a:t>Transparency / Accessibility</a:t>
            </a:r>
            <a:endParaRPr lang="en-US" sz="4300" dirty="0">
              <a:solidFill>
                <a:schemeClr val="tx1"/>
              </a:solidFill>
            </a:endParaRPr>
          </a:p>
          <a:p>
            <a:r>
              <a:rPr lang="en-US" sz="4300" dirty="0" smtClean="0">
                <a:solidFill>
                  <a:schemeClr val="tx1"/>
                </a:solidFill>
              </a:rPr>
              <a:t>Geographic Representation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Implementation Plans </a:t>
            </a:r>
            <a:r>
              <a:rPr lang="en-US" sz="4300" dirty="0" smtClean="0">
                <a:solidFill>
                  <a:schemeClr val="tx1"/>
                </a:solidFill>
              </a:rPr>
              <a:t>more aligned with </a:t>
            </a:r>
            <a:r>
              <a:rPr lang="en-US" sz="4300" dirty="0" smtClean="0">
                <a:solidFill>
                  <a:schemeClr val="tx1"/>
                </a:solidFill>
              </a:rPr>
              <a:t>specific project risks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762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PoDI</a:t>
            </a:r>
            <a:r>
              <a:rPr lang="en-US" dirty="0" smtClean="0"/>
              <a:t> Selection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Y construction career day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Duane Thomas</Speakers>
    <Year xmlns="b47a5aad-adfb-4dac-9d3f-47090e67d565">2016</Year>
    <Section xmlns="b47a5aad-adfb-4dac-9d3f-47090e67d565">General</Section>
    <Day xmlns="b47a5aad-adfb-4dac-9d3f-47090e67d565">Tuesday</Day>
  </documentManagement>
</p:properties>
</file>

<file path=customXml/itemProps1.xml><?xml version="1.0" encoding="utf-8"?>
<ds:datastoreItem xmlns:ds="http://schemas.openxmlformats.org/officeDocument/2006/customXml" ds:itemID="{01791E05-7E34-4B17-8961-4A501352598C}"/>
</file>

<file path=customXml/itemProps2.xml><?xml version="1.0" encoding="utf-8"?>
<ds:datastoreItem xmlns:ds="http://schemas.openxmlformats.org/officeDocument/2006/customXml" ds:itemID="{C1A3350A-C4A9-4094-B33F-AAE8C84F97D2}"/>
</file>

<file path=customXml/itemProps3.xml><?xml version="1.0" encoding="utf-8"?>
<ds:datastoreItem xmlns:ds="http://schemas.openxmlformats.org/officeDocument/2006/customXml" ds:itemID="{D405F4FF-BA12-4668-AC8B-781E3127C784}"/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143</Words>
  <Application>Microsoft Office PowerPoint</Application>
  <PresentationFormat>On-screen Show (4:3)</PresentationFormat>
  <Paragraphs>56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KY construction career days</vt:lpstr>
      <vt:lpstr>Federal Highway Administration</vt:lpstr>
      <vt:lpstr>PoDI</vt:lpstr>
      <vt:lpstr>Stewardship and Oversight</vt:lpstr>
      <vt:lpstr>PoDI Projects 2016</vt:lpstr>
      <vt:lpstr>PoDI Selection Process</vt:lpstr>
      <vt:lpstr>PoDI Selection Process</vt:lpstr>
      <vt:lpstr>PoDI Selection Process</vt:lpstr>
      <vt:lpstr>PoDI Selection Process</vt:lpstr>
      <vt:lpstr>PoDI Selection Process</vt:lpstr>
      <vt:lpstr>PoDI Selection Process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Callihan, John (FHWA)</dc:creator>
  <cp:lastModifiedBy>Thomas, Duane (FHWA)</cp:lastModifiedBy>
  <cp:revision>40</cp:revision>
  <cp:lastPrinted>2015-02-18T16:30:43Z</cp:lastPrinted>
  <dcterms:created xsi:type="dcterms:W3CDTF">2015-02-17T13:25:39Z</dcterms:created>
  <dcterms:modified xsi:type="dcterms:W3CDTF">2016-09-02T15:54:51Z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